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8288000" cy="10287000"/>
  <p:notesSz cx="6858000" cy="9144000"/>
  <p:embeddedFontLst>
    <p:embeddedFont>
      <p:font typeface="Canva Sans Bold" panose="020B0803030501040103" pitchFamily="34" charset="0"/>
      <p:regular r:id="rId14"/>
      <p:bold r:id="rId15"/>
    </p:embeddedFont>
    <p:embeddedFont>
      <p:font typeface="TT Interphases 1 Bold" panose="02000503020000020004" pitchFamily="2" charset="0"/>
      <p:regular r:id="rId16"/>
      <p:bold r:id="rId17"/>
    </p:embeddedFont>
    <p:embeddedFont>
      <p:font typeface="TT Interphases 2" panose="02000503020000020004" pitchFamily="2" charset="0"/>
      <p:regular r:id="rId18"/>
      <p:bold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558" autoAdjust="0"/>
  </p:normalViewPr>
  <p:slideViewPr>
    <p:cSldViewPr>
      <p:cViewPr varScale="1">
        <p:scale>
          <a:sx n="80" d="100"/>
          <a:sy n="80" d="100"/>
        </p:scale>
        <p:origin x="82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87438" y="3290596"/>
            <a:ext cx="7965281" cy="24465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476"/>
              </a:lnSpc>
            </a:pPr>
            <a:r>
              <a:rPr lang="en-US" sz="9200" b="1" spc="460">
                <a:solidFill>
                  <a:srgbClr val="FDFDF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PITCH DECK </a:t>
            </a:r>
          </a:p>
          <a:p>
            <a:pPr algn="l">
              <a:lnSpc>
                <a:spcPts val="9476"/>
              </a:lnSpc>
            </a:pPr>
            <a:r>
              <a:rPr lang="en-US" sz="9200" b="1" spc="460">
                <a:solidFill>
                  <a:srgbClr val="FDFDF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TEMPLATE</a:t>
            </a:r>
          </a:p>
        </p:txBody>
      </p:sp>
      <p:sp>
        <p:nvSpPr>
          <p:cNvPr id="3" name="Freeform 3"/>
          <p:cNvSpPr/>
          <p:nvPr/>
        </p:nvSpPr>
        <p:spPr>
          <a:xfrm>
            <a:off x="1085850" y="637894"/>
            <a:ext cx="2811447" cy="781612"/>
          </a:xfrm>
          <a:custGeom>
            <a:avLst/>
            <a:gdLst/>
            <a:ahLst/>
            <a:cxnLst/>
            <a:rect l="l" t="t" r="r" b="b"/>
            <a:pathLst>
              <a:path w="2811447" h="781612">
                <a:moveTo>
                  <a:pt x="0" y="0"/>
                </a:moveTo>
                <a:lnTo>
                  <a:pt x="2811447" y="0"/>
                </a:lnTo>
                <a:lnTo>
                  <a:pt x="2811447" y="781612"/>
                </a:lnTo>
                <a:lnTo>
                  <a:pt x="0" y="7816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4" name="Freeform 4"/>
          <p:cNvSpPr/>
          <p:nvPr/>
        </p:nvSpPr>
        <p:spPr>
          <a:xfrm>
            <a:off x="1367722" y="8470233"/>
            <a:ext cx="11013453" cy="1107980"/>
          </a:xfrm>
          <a:custGeom>
            <a:avLst/>
            <a:gdLst/>
            <a:ahLst/>
            <a:cxnLst/>
            <a:rect l="l" t="t" r="r" b="b"/>
            <a:pathLst>
              <a:path w="11013453" h="1107980">
                <a:moveTo>
                  <a:pt x="0" y="0"/>
                </a:moveTo>
                <a:lnTo>
                  <a:pt x="11013453" y="0"/>
                </a:lnTo>
                <a:lnTo>
                  <a:pt x="11013453" y="1107980"/>
                </a:lnTo>
                <a:lnTo>
                  <a:pt x="0" y="110798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5" name="Freeform 5"/>
          <p:cNvSpPr/>
          <p:nvPr/>
        </p:nvSpPr>
        <p:spPr>
          <a:xfrm>
            <a:off x="13172574" y="3429000"/>
            <a:ext cx="10230853" cy="10230853"/>
          </a:xfrm>
          <a:custGeom>
            <a:avLst/>
            <a:gdLst/>
            <a:ahLst/>
            <a:cxnLst/>
            <a:rect l="l" t="t" r="r" b="b"/>
            <a:pathLst>
              <a:path w="10230853" h="10230853">
                <a:moveTo>
                  <a:pt x="0" y="0"/>
                </a:moveTo>
                <a:lnTo>
                  <a:pt x="10230852" y="0"/>
                </a:lnTo>
                <a:lnTo>
                  <a:pt x="10230852" y="10230853"/>
                </a:lnTo>
                <a:lnTo>
                  <a:pt x="0" y="102308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61588" y="1243965"/>
            <a:ext cx="5213580" cy="962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840"/>
              </a:lnSpc>
              <a:spcBef>
                <a:spcPct val="0"/>
              </a:spcBef>
            </a:pPr>
            <a:r>
              <a:rPr lang="en-US" sz="5600" b="1" u="none" strike="noStrike">
                <a:solidFill>
                  <a:srgbClr val="FDFDFA"/>
                </a:solidFill>
                <a:latin typeface="TT Interphases 1 Bold"/>
                <a:ea typeface="TT Interphases 1 Bold"/>
                <a:cs typeface="TT Interphases 1 Bold"/>
                <a:sym typeface="TT Interphases 1 Bold"/>
              </a:rPr>
              <a:t>TEYMI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62025" y="3020378"/>
            <a:ext cx="9802805" cy="42039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Stofnendur og stjórnendur.</a:t>
            </a: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endParaRPr lang="en-US" sz="4200" b="1" u="none" strike="noStrike">
              <a:solidFill>
                <a:srgbClr val="FFFFFF"/>
              </a:solidFill>
              <a:latin typeface="TT Interphases 2"/>
              <a:ea typeface="TT Interphases 2"/>
              <a:cs typeface="TT Interphases 2"/>
              <a:sym typeface="TT Interphases 2"/>
            </a:endParaRP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Lýstu teyminu: ykkar menntun, reynsla og aðrir styrkleikar. </a:t>
            </a: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endParaRPr lang="en-US" sz="4200" b="1" u="none" strike="noStrike">
              <a:solidFill>
                <a:srgbClr val="FFFFFF"/>
              </a:solidFill>
              <a:latin typeface="TT Interphases 2"/>
              <a:ea typeface="TT Interphases 2"/>
              <a:cs typeface="TT Interphases 2"/>
              <a:sym typeface="TT Interphases 2"/>
            </a:endParaRP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Færið rök fyrir því afhverju þetta teymi er best til þess að leysa þessa áskorun. </a:t>
            </a:r>
          </a:p>
        </p:txBody>
      </p:sp>
      <p:sp>
        <p:nvSpPr>
          <p:cNvPr id="4" name="Freeform 4"/>
          <p:cNvSpPr/>
          <p:nvPr/>
        </p:nvSpPr>
        <p:spPr>
          <a:xfrm>
            <a:off x="816293" y="8639175"/>
            <a:ext cx="4635818" cy="1425892"/>
          </a:xfrm>
          <a:custGeom>
            <a:avLst/>
            <a:gdLst/>
            <a:ahLst/>
            <a:cxnLst/>
            <a:rect l="l" t="t" r="r" b="b"/>
            <a:pathLst>
              <a:path w="4635818" h="1425892">
                <a:moveTo>
                  <a:pt x="0" y="0"/>
                </a:moveTo>
                <a:lnTo>
                  <a:pt x="4635817" y="0"/>
                </a:lnTo>
                <a:lnTo>
                  <a:pt x="4635817" y="1425893"/>
                </a:lnTo>
                <a:lnTo>
                  <a:pt x="0" y="14258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7825" b="-117291"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5" name="Freeform 5"/>
          <p:cNvSpPr/>
          <p:nvPr/>
        </p:nvSpPr>
        <p:spPr>
          <a:xfrm>
            <a:off x="13172574" y="3429000"/>
            <a:ext cx="10230853" cy="10230853"/>
          </a:xfrm>
          <a:custGeom>
            <a:avLst/>
            <a:gdLst/>
            <a:ahLst/>
            <a:cxnLst/>
            <a:rect l="l" t="t" r="r" b="b"/>
            <a:pathLst>
              <a:path w="10230853" h="10230853">
                <a:moveTo>
                  <a:pt x="0" y="0"/>
                </a:moveTo>
                <a:lnTo>
                  <a:pt x="10230852" y="0"/>
                </a:lnTo>
                <a:lnTo>
                  <a:pt x="10230852" y="10230853"/>
                </a:lnTo>
                <a:lnTo>
                  <a:pt x="0" y="102308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61588" y="1243965"/>
            <a:ext cx="12228016" cy="962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840"/>
              </a:lnSpc>
              <a:spcBef>
                <a:spcPct val="0"/>
              </a:spcBef>
            </a:pPr>
            <a:r>
              <a:rPr lang="en-US" sz="5600" b="1" u="none" strike="noStrike">
                <a:solidFill>
                  <a:srgbClr val="FDFDFA"/>
                </a:solidFill>
                <a:latin typeface="TT Interphases 1 Bold"/>
                <a:ea typeface="TT Interphases 1 Bold"/>
                <a:cs typeface="TT Interphases 1 Bold"/>
                <a:sym typeface="TT Interphases 1 Bold"/>
              </a:rPr>
              <a:t>AÐRAR TILHEYRANDI UPPLÝSINGAR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62025" y="3020377"/>
            <a:ext cx="9802805" cy="18036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Aðrar tilheyrandi upplýsingar sem þið teljið að séu viðeigandi og þurfi að koma fram.</a:t>
            </a:r>
          </a:p>
        </p:txBody>
      </p:sp>
      <p:sp>
        <p:nvSpPr>
          <p:cNvPr id="4" name="Freeform 4"/>
          <p:cNvSpPr/>
          <p:nvPr/>
        </p:nvSpPr>
        <p:spPr>
          <a:xfrm>
            <a:off x="816293" y="8639175"/>
            <a:ext cx="4635818" cy="1425892"/>
          </a:xfrm>
          <a:custGeom>
            <a:avLst/>
            <a:gdLst/>
            <a:ahLst/>
            <a:cxnLst/>
            <a:rect l="l" t="t" r="r" b="b"/>
            <a:pathLst>
              <a:path w="4635818" h="1425892">
                <a:moveTo>
                  <a:pt x="0" y="0"/>
                </a:moveTo>
                <a:lnTo>
                  <a:pt x="4635817" y="0"/>
                </a:lnTo>
                <a:lnTo>
                  <a:pt x="4635817" y="1425893"/>
                </a:lnTo>
                <a:lnTo>
                  <a:pt x="0" y="14258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7825" b="-117291"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5" name="Freeform 5"/>
          <p:cNvSpPr/>
          <p:nvPr/>
        </p:nvSpPr>
        <p:spPr>
          <a:xfrm>
            <a:off x="13172574" y="3429000"/>
            <a:ext cx="10230853" cy="10230853"/>
          </a:xfrm>
          <a:custGeom>
            <a:avLst/>
            <a:gdLst/>
            <a:ahLst/>
            <a:cxnLst/>
            <a:rect l="l" t="t" r="r" b="b"/>
            <a:pathLst>
              <a:path w="10230853" h="10230853">
                <a:moveTo>
                  <a:pt x="0" y="0"/>
                </a:moveTo>
                <a:lnTo>
                  <a:pt x="10230852" y="0"/>
                </a:lnTo>
                <a:lnTo>
                  <a:pt x="10230852" y="10230853"/>
                </a:lnTo>
                <a:lnTo>
                  <a:pt x="0" y="102308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276256"/>
            <a:ext cx="5109320" cy="559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51"/>
              </a:lnSpc>
            </a:pPr>
            <a:endParaRPr/>
          </a:p>
        </p:txBody>
      </p:sp>
      <p:sp>
        <p:nvSpPr>
          <p:cNvPr id="3" name="TextBox 3"/>
          <p:cNvSpPr txBox="1"/>
          <p:nvPr/>
        </p:nvSpPr>
        <p:spPr>
          <a:xfrm>
            <a:off x="962025" y="3031807"/>
            <a:ext cx="9137462" cy="36931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839"/>
              </a:lnSpc>
            </a:pPr>
            <a:r>
              <a:rPr lang="en-US" sz="10599" b="1">
                <a:solidFill>
                  <a:srgbClr val="FFFFFF"/>
                </a:solidFill>
                <a:latin typeface="TT Interphases 1 Bold"/>
                <a:ea typeface="TT Interphases 1 Bold"/>
                <a:cs typeface="TT Interphases 1 Bold"/>
                <a:sym typeface="TT Interphases 1 Bold"/>
              </a:rPr>
              <a:t>GANGI YKKUR VEL!</a:t>
            </a:r>
          </a:p>
        </p:txBody>
      </p:sp>
      <p:sp>
        <p:nvSpPr>
          <p:cNvPr id="4" name="Freeform 4"/>
          <p:cNvSpPr/>
          <p:nvPr/>
        </p:nvSpPr>
        <p:spPr>
          <a:xfrm>
            <a:off x="816293" y="8639175"/>
            <a:ext cx="4635818" cy="1425892"/>
          </a:xfrm>
          <a:custGeom>
            <a:avLst/>
            <a:gdLst/>
            <a:ahLst/>
            <a:cxnLst/>
            <a:rect l="l" t="t" r="r" b="b"/>
            <a:pathLst>
              <a:path w="4635818" h="1425892">
                <a:moveTo>
                  <a:pt x="0" y="0"/>
                </a:moveTo>
                <a:lnTo>
                  <a:pt x="4635817" y="0"/>
                </a:lnTo>
                <a:lnTo>
                  <a:pt x="4635817" y="1425893"/>
                </a:lnTo>
                <a:lnTo>
                  <a:pt x="0" y="14258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7825" b="-117291"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5" name="Freeform 5"/>
          <p:cNvSpPr/>
          <p:nvPr/>
        </p:nvSpPr>
        <p:spPr>
          <a:xfrm>
            <a:off x="13172574" y="3429000"/>
            <a:ext cx="10230853" cy="10230853"/>
          </a:xfrm>
          <a:custGeom>
            <a:avLst/>
            <a:gdLst/>
            <a:ahLst/>
            <a:cxnLst/>
            <a:rect l="l" t="t" r="r" b="b"/>
            <a:pathLst>
              <a:path w="10230853" h="10230853">
                <a:moveTo>
                  <a:pt x="0" y="0"/>
                </a:moveTo>
                <a:lnTo>
                  <a:pt x="10230852" y="0"/>
                </a:lnTo>
                <a:lnTo>
                  <a:pt x="10230852" y="10230853"/>
                </a:lnTo>
                <a:lnTo>
                  <a:pt x="0" y="102308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61588" y="1243965"/>
            <a:ext cx="11909854" cy="962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 b="1">
                <a:solidFill>
                  <a:srgbClr val="FFFFFF"/>
                </a:solidFill>
                <a:latin typeface="TT Interphases 1 Bold"/>
                <a:ea typeface="TT Interphases 1 Bold"/>
                <a:cs typeface="TT Interphases 1 Bold"/>
                <a:sym typeface="TT Interphases 1 Bold"/>
              </a:rPr>
              <a:t>TILGANGUR FYRIRTÆKISINS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61588" y="3688080"/>
            <a:ext cx="9503640" cy="14554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Skilgreindu fyrirtækið/lausnina í einni lýsandi setningu.</a:t>
            </a:r>
          </a:p>
        </p:txBody>
      </p:sp>
      <p:sp>
        <p:nvSpPr>
          <p:cNvPr id="4" name="Freeform 4"/>
          <p:cNvSpPr/>
          <p:nvPr/>
        </p:nvSpPr>
        <p:spPr>
          <a:xfrm>
            <a:off x="816293" y="8639175"/>
            <a:ext cx="4635818" cy="1425892"/>
          </a:xfrm>
          <a:custGeom>
            <a:avLst/>
            <a:gdLst/>
            <a:ahLst/>
            <a:cxnLst/>
            <a:rect l="l" t="t" r="r" b="b"/>
            <a:pathLst>
              <a:path w="4635818" h="1425892">
                <a:moveTo>
                  <a:pt x="0" y="0"/>
                </a:moveTo>
                <a:lnTo>
                  <a:pt x="4635817" y="0"/>
                </a:lnTo>
                <a:lnTo>
                  <a:pt x="4635817" y="1425893"/>
                </a:lnTo>
                <a:lnTo>
                  <a:pt x="0" y="14258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7825" b="-117291"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5" name="Freeform 5"/>
          <p:cNvSpPr/>
          <p:nvPr/>
        </p:nvSpPr>
        <p:spPr>
          <a:xfrm>
            <a:off x="13172574" y="3429000"/>
            <a:ext cx="10230853" cy="10230853"/>
          </a:xfrm>
          <a:custGeom>
            <a:avLst/>
            <a:gdLst/>
            <a:ahLst/>
            <a:cxnLst/>
            <a:rect l="l" t="t" r="r" b="b"/>
            <a:pathLst>
              <a:path w="10230853" h="10230853">
                <a:moveTo>
                  <a:pt x="0" y="0"/>
                </a:moveTo>
                <a:lnTo>
                  <a:pt x="10230852" y="0"/>
                </a:lnTo>
                <a:lnTo>
                  <a:pt x="10230852" y="10230853"/>
                </a:lnTo>
                <a:lnTo>
                  <a:pt x="0" y="102308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61588" y="1243930"/>
            <a:ext cx="7047972" cy="962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sz="5600" b="1">
                <a:solidFill>
                  <a:srgbClr val="FDFDFA"/>
                </a:solidFill>
                <a:latin typeface="TT Interphases 1 Bold"/>
                <a:ea typeface="TT Interphases 1 Bold"/>
                <a:cs typeface="TT Interphases 1 Bold"/>
                <a:sym typeface="TT Interphases 1 Bold"/>
              </a:rPr>
              <a:t>VANDAMÁL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61588" y="3457575"/>
            <a:ext cx="10050433" cy="2403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88"/>
              </a:lnSpc>
            </a:pPr>
            <a:r>
              <a:rPr lang="en-US" sz="4200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Lýstu sársauka viðskiptavinarins.</a:t>
            </a:r>
          </a:p>
          <a:p>
            <a:pPr algn="l">
              <a:lnSpc>
                <a:spcPts val="4788"/>
              </a:lnSpc>
            </a:pPr>
            <a:endParaRPr lang="en-US" sz="4200">
              <a:solidFill>
                <a:srgbClr val="FFFFFF"/>
              </a:solidFill>
              <a:latin typeface="TT Interphases 2"/>
              <a:ea typeface="TT Interphases 2"/>
              <a:cs typeface="TT Interphases 2"/>
              <a:sym typeface="TT Interphases 2"/>
            </a:endParaRPr>
          </a:p>
          <a:p>
            <a:pPr algn="l">
              <a:lnSpc>
                <a:spcPts val="4788"/>
              </a:lnSpc>
            </a:pPr>
            <a:r>
              <a:rPr lang="en-US" sz="4200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Útskýrðu hvernig viðskiptavinurinn leysir vandamálið í dag.</a:t>
            </a:r>
          </a:p>
        </p:txBody>
      </p:sp>
      <p:sp>
        <p:nvSpPr>
          <p:cNvPr id="4" name="Freeform 4"/>
          <p:cNvSpPr/>
          <p:nvPr/>
        </p:nvSpPr>
        <p:spPr>
          <a:xfrm>
            <a:off x="816293" y="8639175"/>
            <a:ext cx="4635818" cy="1425892"/>
          </a:xfrm>
          <a:custGeom>
            <a:avLst/>
            <a:gdLst/>
            <a:ahLst/>
            <a:cxnLst/>
            <a:rect l="l" t="t" r="r" b="b"/>
            <a:pathLst>
              <a:path w="4635818" h="1425892">
                <a:moveTo>
                  <a:pt x="0" y="0"/>
                </a:moveTo>
                <a:lnTo>
                  <a:pt x="4635817" y="0"/>
                </a:lnTo>
                <a:lnTo>
                  <a:pt x="4635817" y="1425893"/>
                </a:lnTo>
                <a:lnTo>
                  <a:pt x="0" y="14258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7825" b="-117291"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5" name="Freeform 5"/>
          <p:cNvSpPr/>
          <p:nvPr/>
        </p:nvSpPr>
        <p:spPr>
          <a:xfrm>
            <a:off x="13172574" y="3429000"/>
            <a:ext cx="10230853" cy="10230853"/>
          </a:xfrm>
          <a:custGeom>
            <a:avLst/>
            <a:gdLst/>
            <a:ahLst/>
            <a:cxnLst/>
            <a:rect l="l" t="t" r="r" b="b"/>
            <a:pathLst>
              <a:path w="10230853" h="10230853">
                <a:moveTo>
                  <a:pt x="0" y="0"/>
                </a:moveTo>
                <a:lnTo>
                  <a:pt x="10230852" y="0"/>
                </a:lnTo>
                <a:lnTo>
                  <a:pt x="10230852" y="10230853"/>
                </a:lnTo>
                <a:lnTo>
                  <a:pt x="0" y="102308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62025" y="1243965"/>
            <a:ext cx="7047972" cy="962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840"/>
              </a:lnSpc>
              <a:spcBef>
                <a:spcPct val="0"/>
              </a:spcBef>
            </a:pPr>
            <a:r>
              <a:rPr lang="en-US" sz="5600" b="1" u="none" strike="noStrike">
                <a:solidFill>
                  <a:srgbClr val="FDFDFA"/>
                </a:solidFill>
                <a:latin typeface="TT Interphases 1 Bold"/>
                <a:ea typeface="TT Interphases 1 Bold"/>
                <a:cs typeface="TT Interphases 1 Bold"/>
                <a:sym typeface="TT Interphases 1 Bold"/>
              </a:rPr>
              <a:t>LAUSN</a:t>
            </a:r>
          </a:p>
        </p:txBody>
      </p:sp>
      <p:sp>
        <p:nvSpPr>
          <p:cNvPr id="3" name="Freeform 3"/>
          <p:cNvSpPr/>
          <p:nvPr/>
        </p:nvSpPr>
        <p:spPr>
          <a:xfrm>
            <a:off x="816293" y="8639175"/>
            <a:ext cx="4635818" cy="1425892"/>
          </a:xfrm>
          <a:custGeom>
            <a:avLst/>
            <a:gdLst/>
            <a:ahLst/>
            <a:cxnLst/>
            <a:rect l="l" t="t" r="r" b="b"/>
            <a:pathLst>
              <a:path w="4635818" h="1425892">
                <a:moveTo>
                  <a:pt x="0" y="0"/>
                </a:moveTo>
                <a:lnTo>
                  <a:pt x="4635817" y="0"/>
                </a:lnTo>
                <a:lnTo>
                  <a:pt x="4635817" y="1425893"/>
                </a:lnTo>
                <a:lnTo>
                  <a:pt x="0" y="14258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7825" b="-117291"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4" name="Freeform 4"/>
          <p:cNvSpPr/>
          <p:nvPr/>
        </p:nvSpPr>
        <p:spPr>
          <a:xfrm>
            <a:off x="13172574" y="3429000"/>
            <a:ext cx="10230853" cy="10230853"/>
          </a:xfrm>
          <a:custGeom>
            <a:avLst/>
            <a:gdLst/>
            <a:ahLst/>
            <a:cxnLst/>
            <a:rect l="l" t="t" r="r" b="b"/>
            <a:pathLst>
              <a:path w="10230853" h="10230853">
                <a:moveTo>
                  <a:pt x="0" y="0"/>
                </a:moveTo>
                <a:lnTo>
                  <a:pt x="10230852" y="0"/>
                </a:lnTo>
                <a:lnTo>
                  <a:pt x="10230852" y="10230853"/>
                </a:lnTo>
                <a:lnTo>
                  <a:pt x="0" y="102308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5" name="TextBox 5"/>
          <p:cNvSpPr txBox="1"/>
          <p:nvPr/>
        </p:nvSpPr>
        <p:spPr>
          <a:xfrm>
            <a:off x="962025" y="3055810"/>
            <a:ext cx="10050433" cy="42039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88"/>
              </a:lnSpc>
            </a:pPr>
            <a:r>
              <a:rPr lang="en-US" sz="4200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Sýndu fram á virði lausnarinnar. </a:t>
            </a:r>
          </a:p>
          <a:p>
            <a:pPr algn="l">
              <a:lnSpc>
                <a:spcPts val="4788"/>
              </a:lnSpc>
            </a:pPr>
            <a:endParaRPr lang="en-US" sz="4200">
              <a:solidFill>
                <a:srgbClr val="FFFFFF"/>
              </a:solidFill>
              <a:latin typeface="TT Interphases 2"/>
              <a:ea typeface="TT Interphases 2"/>
              <a:cs typeface="TT Interphases 2"/>
              <a:sym typeface="TT Interphases 2"/>
            </a:endParaRPr>
          </a:p>
          <a:p>
            <a:pPr algn="l">
              <a:lnSpc>
                <a:spcPts val="4788"/>
              </a:lnSpc>
            </a:pPr>
            <a:r>
              <a:rPr lang="en-US" sz="4200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Hvernig mun lausnin auðvelda líf viðskiptavinar?</a:t>
            </a:r>
          </a:p>
          <a:p>
            <a:pPr algn="l">
              <a:lnSpc>
                <a:spcPts val="4788"/>
              </a:lnSpc>
            </a:pPr>
            <a:endParaRPr lang="en-US" sz="4200">
              <a:solidFill>
                <a:srgbClr val="FFFFFF"/>
              </a:solidFill>
              <a:latin typeface="TT Interphases 2"/>
              <a:ea typeface="TT Interphases 2"/>
              <a:cs typeface="TT Interphases 2"/>
              <a:sym typeface="TT Interphases 2"/>
            </a:endParaRPr>
          </a:p>
          <a:p>
            <a:pPr algn="l">
              <a:lnSpc>
                <a:spcPts val="4788"/>
              </a:lnSpc>
            </a:pPr>
            <a:r>
              <a:rPr lang="en-US" sz="4200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Gefðu dæmi um notkunartilvik (e. use cases).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62025" y="1243965"/>
            <a:ext cx="7047972" cy="962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840"/>
              </a:lnSpc>
              <a:spcBef>
                <a:spcPct val="0"/>
              </a:spcBef>
            </a:pPr>
            <a:r>
              <a:rPr lang="en-US" sz="5600" b="1" u="none" strike="noStrike">
                <a:solidFill>
                  <a:srgbClr val="FDFDFA"/>
                </a:solidFill>
                <a:latin typeface="TT Interphases 1 Bold"/>
                <a:ea typeface="TT Interphases 1 Bold"/>
                <a:cs typeface="TT Interphases 1 Bold"/>
                <a:sym typeface="TT Interphases 1 Bold"/>
              </a:rPr>
              <a:t>AF HVERJU NÚNA?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62025" y="3020377"/>
            <a:ext cx="10974305" cy="30038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Hvernig hefur þetta svið þróast í gegnum tíðina?</a:t>
            </a: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endParaRPr lang="en-US" sz="4200" b="1" u="none" strike="noStrike">
              <a:solidFill>
                <a:srgbClr val="FFFFFF"/>
              </a:solidFill>
              <a:latin typeface="TT Interphases 2"/>
              <a:ea typeface="TT Interphases 2"/>
              <a:cs typeface="TT Interphases 2"/>
              <a:sym typeface="TT Interphases 2"/>
            </a:endParaRP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Skilgreindu nýlega þróun sem gerir lausn þína hentuga.</a:t>
            </a:r>
          </a:p>
        </p:txBody>
      </p:sp>
      <p:sp>
        <p:nvSpPr>
          <p:cNvPr id="4" name="Freeform 4"/>
          <p:cNvSpPr/>
          <p:nvPr/>
        </p:nvSpPr>
        <p:spPr>
          <a:xfrm>
            <a:off x="816293" y="8639175"/>
            <a:ext cx="4635818" cy="1425892"/>
          </a:xfrm>
          <a:custGeom>
            <a:avLst/>
            <a:gdLst/>
            <a:ahLst/>
            <a:cxnLst/>
            <a:rect l="l" t="t" r="r" b="b"/>
            <a:pathLst>
              <a:path w="4635818" h="1425892">
                <a:moveTo>
                  <a:pt x="0" y="0"/>
                </a:moveTo>
                <a:lnTo>
                  <a:pt x="4635817" y="0"/>
                </a:lnTo>
                <a:lnTo>
                  <a:pt x="4635817" y="1425893"/>
                </a:lnTo>
                <a:lnTo>
                  <a:pt x="0" y="14258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7825" b="-117291"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5" name="Freeform 5"/>
          <p:cNvSpPr/>
          <p:nvPr/>
        </p:nvSpPr>
        <p:spPr>
          <a:xfrm>
            <a:off x="13172574" y="3429000"/>
            <a:ext cx="10230853" cy="10230853"/>
          </a:xfrm>
          <a:custGeom>
            <a:avLst/>
            <a:gdLst/>
            <a:ahLst/>
            <a:cxnLst/>
            <a:rect l="l" t="t" r="r" b="b"/>
            <a:pathLst>
              <a:path w="10230853" h="10230853">
                <a:moveTo>
                  <a:pt x="0" y="0"/>
                </a:moveTo>
                <a:lnTo>
                  <a:pt x="10230852" y="0"/>
                </a:lnTo>
                <a:lnTo>
                  <a:pt x="10230852" y="10230853"/>
                </a:lnTo>
                <a:lnTo>
                  <a:pt x="0" y="102308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61588" y="1243965"/>
            <a:ext cx="7047972" cy="962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840"/>
              </a:lnSpc>
              <a:spcBef>
                <a:spcPct val="0"/>
              </a:spcBef>
            </a:pPr>
            <a:r>
              <a:rPr lang="en-US" sz="5600" b="1" u="none" strike="noStrike">
                <a:solidFill>
                  <a:srgbClr val="FDFDFA"/>
                </a:solidFill>
                <a:latin typeface="TT Interphases 1 Bold"/>
                <a:ea typeface="TT Interphases 1 Bold"/>
                <a:cs typeface="TT Interphases 1 Bold"/>
                <a:sym typeface="TT Interphases 1 Bold"/>
              </a:rPr>
              <a:t>STÆRÐ MARKAÐAR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61588" y="3020377"/>
            <a:ext cx="8465483" cy="36038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Skilgreindu viðskiptavininn.</a:t>
            </a: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endParaRPr lang="en-US" sz="4200" b="1" u="none" strike="noStrike">
              <a:solidFill>
                <a:srgbClr val="FFFFFF"/>
              </a:solidFill>
              <a:latin typeface="TT Interphases 2"/>
              <a:ea typeface="TT Interphases 2"/>
              <a:cs typeface="TT Interphases 2"/>
              <a:sym typeface="TT Interphases 2"/>
            </a:endParaRP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Hversu stór hópur gæti haft áhuga á lausninni?</a:t>
            </a: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endParaRPr lang="en-US" sz="4200" b="1" u="none" strike="noStrike">
              <a:solidFill>
                <a:srgbClr val="FFFFFF"/>
              </a:solidFill>
              <a:latin typeface="TT Interphases 2"/>
              <a:ea typeface="TT Interphases 2"/>
              <a:cs typeface="TT Interphases 2"/>
              <a:sym typeface="TT Interphases 2"/>
            </a:endParaRP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Er hún skalanleg erlendis?</a:t>
            </a:r>
          </a:p>
        </p:txBody>
      </p:sp>
      <p:sp>
        <p:nvSpPr>
          <p:cNvPr id="4" name="Freeform 4"/>
          <p:cNvSpPr/>
          <p:nvPr/>
        </p:nvSpPr>
        <p:spPr>
          <a:xfrm>
            <a:off x="816293" y="8639175"/>
            <a:ext cx="4635818" cy="1425892"/>
          </a:xfrm>
          <a:custGeom>
            <a:avLst/>
            <a:gdLst/>
            <a:ahLst/>
            <a:cxnLst/>
            <a:rect l="l" t="t" r="r" b="b"/>
            <a:pathLst>
              <a:path w="4635818" h="1425892">
                <a:moveTo>
                  <a:pt x="0" y="0"/>
                </a:moveTo>
                <a:lnTo>
                  <a:pt x="4635817" y="0"/>
                </a:lnTo>
                <a:lnTo>
                  <a:pt x="4635817" y="1425893"/>
                </a:lnTo>
                <a:lnTo>
                  <a:pt x="0" y="14258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7825" b="-117291"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5" name="Freeform 5"/>
          <p:cNvSpPr/>
          <p:nvPr/>
        </p:nvSpPr>
        <p:spPr>
          <a:xfrm>
            <a:off x="13172574" y="3429000"/>
            <a:ext cx="10230853" cy="10230853"/>
          </a:xfrm>
          <a:custGeom>
            <a:avLst/>
            <a:gdLst/>
            <a:ahLst/>
            <a:cxnLst/>
            <a:rect l="l" t="t" r="r" b="b"/>
            <a:pathLst>
              <a:path w="10230853" h="10230853">
                <a:moveTo>
                  <a:pt x="0" y="0"/>
                </a:moveTo>
                <a:lnTo>
                  <a:pt x="10230852" y="0"/>
                </a:lnTo>
                <a:lnTo>
                  <a:pt x="10230852" y="10230853"/>
                </a:lnTo>
                <a:lnTo>
                  <a:pt x="0" y="102308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61588" y="1243965"/>
            <a:ext cx="7047972" cy="962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840"/>
              </a:lnSpc>
              <a:spcBef>
                <a:spcPct val="0"/>
              </a:spcBef>
            </a:pPr>
            <a:r>
              <a:rPr lang="en-US" sz="5600" b="1" u="none" strike="noStrike">
                <a:solidFill>
                  <a:srgbClr val="FDFDFA"/>
                </a:solidFill>
                <a:latin typeface="TT Interphases 1 Bold"/>
                <a:ea typeface="TT Interphases 1 Bold"/>
                <a:cs typeface="TT Interphases 1 Bold"/>
                <a:sym typeface="TT Interphases 1 Bold"/>
              </a:rPr>
              <a:t>SAMKEPPNI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61588" y="3020377"/>
            <a:ext cx="9233840" cy="18036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Hverjir eru samkeppnisaðilar?</a:t>
            </a: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endParaRPr lang="en-US" sz="4200" b="1" u="none" strike="noStrike">
              <a:solidFill>
                <a:srgbClr val="FFFFFF"/>
              </a:solidFill>
              <a:latin typeface="TT Interphases 2"/>
              <a:ea typeface="TT Interphases 2"/>
              <a:cs typeface="TT Interphases 2"/>
              <a:sym typeface="TT Interphases 2"/>
            </a:endParaRP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Hvert er þitt samkeppnisforskot?</a:t>
            </a:r>
          </a:p>
        </p:txBody>
      </p:sp>
      <p:sp>
        <p:nvSpPr>
          <p:cNvPr id="4" name="Freeform 4"/>
          <p:cNvSpPr/>
          <p:nvPr/>
        </p:nvSpPr>
        <p:spPr>
          <a:xfrm>
            <a:off x="816293" y="8639175"/>
            <a:ext cx="4635818" cy="1425892"/>
          </a:xfrm>
          <a:custGeom>
            <a:avLst/>
            <a:gdLst/>
            <a:ahLst/>
            <a:cxnLst/>
            <a:rect l="l" t="t" r="r" b="b"/>
            <a:pathLst>
              <a:path w="4635818" h="1425892">
                <a:moveTo>
                  <a:pt x="0" y="0"/>
                </a:moveTo>
                <a:lnTo>
                  <a:pt x="4635817" y="0"/>
                </a:lnTo>
                <a:lnTo>
                  <a:pt x="4635817" y="1425893"/>
                </a:lnTo>
                <a:lnTo>
                  <a:pt x="0" y="14258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7825" b="-117291"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5" name="Freeform 5"/>
          <p:cNvSpPr/>
          <p:nvPr/>
        </p:nvSpPr>
        <p:spPr>
          <a:xfrm>
            <a:off x="13172574" y="3429000"/>
            <a:ext cx="10230853" cy="10230853"/>
          </a:xfrm>
          <a:custGeom>
            <a:avLst/>
            <a:gdLst/>
            <a:ahLst/>
            <a:cxnLst/>
            <a:rect l="l" t="t" r="r" b="b"/>
            <a:pathLst>
              <a:path w="10230853" h="10230853">
                <a:moveTo>
                  <a:pt x="0" y="0"/>
                </a:moveTo>
                <a:lnTo>
                  <a:pt x="10230852" y="0"/>
                </a:lnTo>
                <a:lnTo>
                  <a:pt x="10230852" y="10230853"/>
                </a:lnTo>
                <a:lnTo>
                  <a:pt x="0" y="102308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61588" y="1243965"/>
            <a:ext cx="9220278" cy="962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840"/>
              </a:lnSpc>
              <a:spcBef>
                <a:spcPct val="0"/>
              </a:spcBef>
            </a:pPr>
            <a:r>
              <a:rPr lang="en-US" sz="5600" b="1" u="none" strike="noStrike">
                <a:solidFill>
                  <a:srgbClr val="FDFDFA"/>
                </a:solidFill>
                <a:latin typeface="TT Interphases 1 Bold"/>
                <a:ea typeface="TT Interphases 1 Bold"/>
                <a:cs typeface="TT Interphases 1 Bold"/>
                <a:sym typeface="TT Interphases 1 Bold"/>
              </a:rPr>
              <a:t>AFURÐ/VARA/ÞJÓNUSTA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28700" y="3020378"/>
            <a:ext cx="12391205" cy="48040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Lýsið þeirri vöru eða þjónustu sem þið bjóðið uppá.</a:t>
            </a: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endParaRPr lang="en-US" sz="4200" b="1" u="none" strike="noStrike">
              <a:solidFill>
                <a:srgbClr val="FFFFFF"/>
              </a:solidFill>
              <a:latin typeface="TT Interphases 2"/>
              <a:ea typeface="TT Interphases 2"/>
              <a:cs typeface="TT Interphases 2"/>
              <a:sym typeface="TT Interphases 2"/>
            </a:endParaRP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Hver eru næstu skref við þróun vörunnar/lausnarinnar? </a:t>
            </a: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endParaRPr lang="en-US" sz="4200" b="1" u="none" strike="noStrike">
              <a:solidFill>
                <a:srgbClr val="FFFFFF"/>
              </a:solidFill>
              <a:latin typeface="TT Interphases 2"/>
              <a:ea typeface="TT Interphases 2"/>
              <a:cs typeface="TT Interphases 2"/>
              <a:sym typeface="TT Interphases 2"/>
            </a:endParaRP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Vegvísir þróunar (e. development roadmap). </a:t>
            </a: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endParaRPr lang="en-US" sz="4200" b="1" u="none" strike="noStrike">
              <a:solidFill>
                <a:srgbClr val="FFFFFF"/>
              </a:solidFill>
              <a:latin typeface="TT Interphases 2"/>
              <a:ea typeface="TT Interphases 2"/>
              <a:cs typeface="TT Interphases 2"/>
              <a:sym typeface="TT Interphases 2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816293" y="8639175"/>
            <a:ext cx="4635818" cy="1425892"/>
          </a:xfrm>
          <a:custGeom>
            <a:avLst/>
            <a:gdLst/>
            <a:ahLst/>
            <a:cxnLst/>
            <a:rect l="l" t="t" r="r" b="b"/>
            <a:pathLst>
              <a:path w="4635818" h="1425892">
                <a:moveTo>
                  <a:pt x="0" y="0"/>
                </a:moveTo>
                <a:lnTo>
                  <a:pt x="4635817" y="0"/>
                </a:lnTo>
                <a:lnTo>
                  <a:pt x="4635817" y="1425893"/>
                </a:lnTo>
                <a:lnTo>
                  <a:pt x="0" y="14258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7825" b="-117291"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5" name="Freeform 5"/>
          <p:cNvSpPr/>
          <p:nvPr/>
        </p:nvSpPr>
        <p:spPr>
          <a:xfrm>
            <a:off x="13172574" y="3429000"/>
            <a:ext cx="10230853" cy="10230853"/>
          </a:xfrm>
          <a:custGeom>
            <a:avLst/>
            <a:gdLst/>
            <a:ahLst/>
            <a:cxnLst/>
            <a:rect l="l" t="t" r="r" b="b"/>
            <a:pathLst>
              <a:path w="10230853" h="10230853">
                <a:moveTo>
                  <a:pt x="0" y="0"/>
                </a:moveTo>
                <a:lnTo>
                  <a:pt x="10230852" y="0"/>
                </a:lnTo>
                <a:lnTo>
                  <a:pt x="10230852" y="10230853"/>
                </a:lnTo>
                <a:lnTo>
                  <a:pt x="0" y="102308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62025" y="1243965"/>
            <a:ext cx="7047972" cy="962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840"/>
              </a:lnSpc>
              <a:spcBef>
                <a:spcPct val="0"/>
              </a:spcBef>
            </a:pPr>
            <a:r>
              <a:rPr lang="en-US" sz="5600" b="1" u="none" strike="noStrike">
                <a:solidFill>
                  <a:srgbClr val="FDFDFA"/>
                </a:solidFill>
                <a:latin typeface="TT Interphases 1 Bold"/>
                <a:ea typeface="TT Interphases 1 Bold"/>
                <a:cs typeface="TT Interphases 1 Bold"/>
                <a:sym typeface="TT Interphases 1 Bold"/>
              </a:rPr>
              <a:t>VIÐSKIPTAMÓDEL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62025" y="3020377"/>
            <a:ext cx="13047002" cy="2403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Tekjumódel.</a:t>
            </a: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Hvernig ætlið þið að fá tekjur?</a:t>
            </a: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Hver er helsti kostnaður?</a:t>
            </a:r>
          </a:p>
          <a:p>
            <a:pPr marL="0" lvl="0" indent="0" algn="l">
              <a:lnSpc>
                <a:spcPts val="4788"/>
              </a:lnSpc>
              <a:spcBef>
                <a:spcPct val="0"/>
              </a:spcBef>
            </a:pPr>
            <a:r>
              <a:rPr lang="en-US" sz="4200" b="1" u="none" strike="noStrike">
                <a:solidFill>
                  <a:srgbClr val="FFFFFF"/>
                </a:solidFill>
                <a:latin typeface="TT Interphases 2"/>
                <a:ea typeface="TT Interphases 2"/>
                <a:cs typeface="TT Interphases 2"/>
                <a:sym typeface="TT Interphases 2"/>
              </a:rPr>
              <a:t>Stikla á stóru - ekki excel skjáskot!</a:t>
            </a:r>
          </a:p>
        </p:txBody>
      </p:sp>
      <p:sp>
        <p:nvSpPr>
          <p:cNvPr id="4" name="Freeform 4"/>
          <p:cNvSpPr/>
          <p:nvPr/>
        </p:nvSpPr>
        <p:spPr>
          <a:xfrm>
            <a:off x="816293" y="8639175"/>
            <a:ext cx="4635818" cy="1425892"/>
          </a:xfrm>
          <a:custGeom>
            <a:avLst/>
            <a:gdLst/>
            <a:ahLst/>
            <a:cxnLst/>
            <a:rect l="l" t="t" r="r" b="b"/>
            <a:pathLst>
              <a:path w="4635818" h="1425892">
                <a:moveTo>
                  <a:pt x="0" y="0"/>
                </a:moveTo>
                <a:lnTo>
                  <a:pt x="4635817" y="0"/>
                </a:lnTo>
                <a:lnTo>
                  <a:pt x="4635817" y="1425893"/>
                </a:lnTo>
                <a:lnTo>
                  <a:pt x="0" y="14258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7825" b="-117291"/>
            </a:stretch>
          </a:blipFill>
        </p:spPr>
        <p:txBody>
          <a:bodyPr/>
          <a:lstStyle/>
          <a:p>
            <a:endParaRPr lang="en-IS"/>
          </a:p>
        </p:txBody>
      </p:sp>
      <p:sp>
        <p:nvSpPr>
          <p:cNvPr id="5" name="Freeform 5"/>
          <p:cNvSpPr/>
          <p:nvPr/>
        </p:nvSpPr>
        <p:spPr>
          <a:xfrm>
            <a:off x="13172574" y="3429000"/>
            <a:ext cx="10230853" cy="10230853"/>
          </a:xfrm>
          <a:custGeom>
            <a:avLst/>
            <a:gdLst/>
            <a:ahLst/>
            <a:cxnLst/>
            <a:rect l="l" t="t" r="r" b="b"/>
            <a:pathLst>
              <a:path w="10230853" h="10230853">
                <a:moveTo>
                  <a:pt x="0" y="0"/>
                </a:moveTo>
                <a:lnTo>
                  <a:pt x="10230852" y="0"/>
                </a:lnTo>
                <a:lnTo>
                  <a:pt x="10230852" y="10230853"/>
                </a:lnTo>
                <a:lnTo>
                  <a:pt x="0" y="102308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212</Words>
  <Application>Microsoft Macintosh PowerPoint</Application>
  <PresentationFormat>Custom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Canva Sans Bold</vt:lpstr>
      <vt:lpstr>Calibri</vt:lpstr>
      <vt:lpstr>TT Interphases 2</vt:lpstr>
      <vt:lpstr>TT Interphases 1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KLAK health Pitch Deck Template</dc:title>
  <cp:lastModifiedBy>Atli Björgvinsson</cp:lastModifiedBy>
  <cp:revision>1</cp:revision>
  <dcterms:created xsi:type="dcterms:W3CDTF">2006-08-16T00:00:00Z</dcterms:created>
  <dcterms:modified xsi:type="dcterms:W3CDTF">2025-09-18T15:19:07Z</dcterms:modified>
  <dc:identifier>DAGzPWAd3TI</dc:identifier>
</cp:coreProperties>
</file>